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6" r:id="rId4"/>
  </p:sldMasterIdLst>
  <p:notesMasterIdLst>
    <p:notesMasterId r:id="rId38"/>
  </p:notesMasterIdLst>
  <p:handoutMasterIdLst>
    <p:handoutMasterId r:id="rId39"/>
  </p:handoutMasterIdLst>
  <p:sldIdLst>
    <p:sldId id="256" r:id="rId5"/>
    <p:sldId id="262" r:id="rId6"/>
    <p:sldId id="295" r:id="rId7"/>
    <p:sldId id="381" r:id="rId8"/>
    <p:sldId id="382" r:id="rId9"/>
    <p:sldId id="383" r:id="rId10"/>
    <p:sldId id="402" r:id="rId11"/>
    <p:sldId id="403" r:id="rId12"/>
    <p:sldId id="404" r:id="rId13"/>
    <p:sldId id="370" r:id="rId14"/>
    <p:sldId id="384" r:id="rId15"/>
    <p:sldId id="401" r:id="rId16"/>
    <p:sldId id="391" r:id="rId17"/>
    <p:sldId id="387" r:id="rId18"/>
    <p:sldId id="392" r:id="rId19"/>
    <p:sldId id="396" r:id="rId20"/>
    <p:sldId id="388" r:id="rId21"/>
    <p:sldId id="394" r:id="rId22"/>
    <p:sldId id="395" r:id="rId23"/>
    <p:sldId id="371" r:id="rId24"/>
    <p:sldId id="385" r:id="rId25"/>
    <p:sldId id="408" r:id="rId26"/>
    <p:sldId id="409" r:id="rId27"/>
    <p:sldId id="397" r:id="rId28"/>
    <p:sldId id="399" r:id="rId29"/>
    <p:sldId id="389" r:id="rId30"/>
    <p:sldId id="400" r:id="rId31"/>
    <p:sldId id="390" r:id="rId32"/>
    <p:sldId id="405" r:id="rId33"/>
    <p:sldId id="379" r:id="rId34"/>
    <p:sldId id="386" r:id="rId35"/>
    <p:sldId id="276" r:id="rId36"/>
    <p:sldId id="40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59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6" y="53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7/19/2024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7/19/2024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/>
          <a:lstStyle/>
          <a:p>
            <a:r>
              <a:rPr lang="en-US" dirty="0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357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  <p:sldLayoutId id="2147483680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7222" y="3733895"/>
            <a:ext cx="6087073" cy="2616993"/>
          </a:xfrm>
        </p:spPr>
        <p:txBody>
          <a:bodyPr/>
          <a:lstStyle/>
          <a:p>
            <a:r>
              <a:rPr lang="en-US" dirty="0"/>
              <a:t>HUMAN DETECTION USING a region-proposal</a:t>
            </a:r>
            <a:br>
              <a:rPr lang="en-US" dirty="0"/>
            </a:br>
            <a:r>
              <a:rPr lang="en-US" dirty="0"/>
              <a:t>INJECTION LAYER IN </a:t>
            </a:r>
            <a:br>
              <a:rPr lang="en-US" dirty="0"/>
            </a:br>
            <a:r>
              <a:rPr lang="en-US" dirty="0"/>
              <a:t>YOLO nano model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C7B3148-3595-8836-6C88-3BD88962B61E}"/>
              </a:ext>
            </a:extLst>
          </p:cNvPr>
          <p:cNvSpPr txBox="1">
            <a:spLocks/>
          </p:cNvSpPr>
          <p:nvPr/>
        </p:nvSpPr>
        <p:spPr>
          <a:xfrm>
            <a:off x="277705" y="5042392"/>
            <a:ext cx="5276425" cy="167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Members: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Jelin</a:t>
            </a:r>
            <a:r>
              <a:rPr lang="en-US" dirty="0"/>
              <a:t> Raphael Akkara – 2072064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Kiamehr</a:t>
            </a:r>
            <a:r>
              <a:rPr lang="en-US" dirty="0"/>
              <a:t> Javid - 2084294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Davide </a:t>
            </a:r>
            <a:r>
              <a:rPr lang="en-US" dirty="0" err="1"/>
              <a:t>Checchia</a:t>
            </a:r>
            <a:r>
              <a:rPr lang="en-US" dirty="0"/>
              <a:t> - 2078232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C243-1CA2-6873-D311-1FC0CF2E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iI</a:t>
            </a:r>
            <a:r>
              <a:rPr lang="en-US" dirty="0"/>
              <a:t>. DATASET AND PREPROCESSING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5C7D3-678C-E479-1083-0C5C52A635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4628" y="2464148"/>
            <a:ext cx="5542744" cy="1929703"/>
          </a:xfrm>
        </p:spPr>
        <p:txBody>
          <a:bodyPr>
            <a:norm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CHOOSING THE DATASET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PREPROCESSING THE DATASET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INJECTING A SHARP-BLOB ENHANCER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59856A-DB2D-5FBE-20D4-C8CEBDFA331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3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52946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Choosing the dataset: </a:t>
            </a:r>
            <a:br>
              <a:rPr lang="en-US" dirty="0"/>
            </a:br>
            <a:r>
              <a:rPr lang="en-US" dirty="0"/>
              <a:t>crowdhuman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FB4A2-C495-8636-750F-3C5BBCE68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01" y="3747037"/>
            <a:ext cx="10717121" cy="2210108"/>
          </a:xfrm>
          <a:prstGeom prst="rect">
            <a:avLst/>
          </a:prstGeom>
        </p:spPr>
      </p:pic>
      <p:sp>
        <p:nvSpPr>
          <p:cNvPr id="8" name="Content Placeholder 25">
            <a:extLst>
              <a:ext uri="{FF2B5EF4-FFF2-40B4-BE49-F238E27FC236}">
                <a16:creationId xmlns:a16="http://schemas.microsoft.com/office/drawing/2014/main" id="{B23CB76A-C90F-EF7F-17D6-C6F2BDA2F050}"/>
              </a:ext>
            </a:extLst>
          </p:cNvPr>
          <p:cNvSpPr txBox="1">
            <a:spLocks/>
          </p:cNvSpPr>
          <p:nvPr/>
        </p:nvSpPr>
        <p:spPr>
          <a:xfrm>
            <a:off x="1022311" y="2252943"/>
            <a:ext cx="10531911" cy="104972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Contains 15000, 4370 and 5000 images for training, validation, and testing, respectively.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Of these, we choose 1000 training and 500 validation samples.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85251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922" y="20680"/>
            <a:ext cx="9858111" cy="152946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Choosing the dataset: </a:t>
            </a:r>
            <a:br>
              <a:rPr lang="en-US" dirty="0"/>
            </a:br>
            <a:r>
              <a:rPr lang="en-US" dirty="0"/>
              <a:t>crowdhuman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7955F-7196-9F8A-A982-470161F28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98" y="1784414"/>
            <a:ext cx="8671226" cy="474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10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52946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Choosing the dataset: </a:t>
            </a:r>
            <a:br>
              <a:rPr lang="en-US" dirty="0"/>
            </a:br>
            <a:r>
              <a:rPr lang="en-US" dirty="0"/>
              <a:t>crowdhuman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sp>
        <p:nvSpPr>
          <p:cNvPr id="3" name="Content Placeholder 25">
            <a:extLst>
              <a:ext uri="{FF2B5EF4-FFF2-40B4-BE49-F238E27FC236}">
                <a16:creationId xmlns:a16="http://schemas.microsoft.com/office/drawing/2014/main" id="{770AB1E4-4BA4-3A41-AAF6-D66BBBE25C8A}"/>
              </a:ext>
            </a:extLst>
          </p:cNvPr>
          <p:cNvSpPr txBox="1">
            <a:spLocks/>
          </p:cNvSpPr>
          <p:nvPr/>
        </p:nvSpPr>
        <p:spPr>
          <a:xfrm>
            <a:off x="499078" y="2185801"/>
            <a:ext cx="6824434" cy="4154451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00" b="1" dirty="0"/>
              <a:t>Dataset Format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Annotations: Saved as an .</a:t>
            </a:r>
            <a:r>
              <a:rPr lang="en-US" sz="1800" dirty="0" err="1"/>
              <a:t>odgt</a:t>
            </a:r>
            <a:r>
              <a:rPr lang="en-US" sz="1800" dirty="0"/>
              <a:t> file (each line is a JSON)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Image: Saved as .jpeg, with each filename corresponding to a unique ID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In the annotations, each image ID has three Bounding Boxes:</a:t>
            </a:r>
          </a:p>
          <a:p>
            <a:pPr marL="1200150" lvl="2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Head Box</a:t>
            </a:r>
          </a:p>
          <a:p>
            <a:pPr marL="1200150" lvl="2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Visible Body Box</a:t>
            </a:r>
          </a:p>
          <a:p>
            <a:pPr marL="1200150" lvl="2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Full Body Box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B5DCD2-B032-A3C6-D0F6-FCCEE1D9E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120" y="1487410"/>
            <a:ext cx="2537680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14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preprocessing the dataset:</a:t>
            </a:r>
            <a:br>
              <a:rPr lang="en-US" dirty="0"/>
            </a:br>
            <a:r>
              <a:rPr lang="en-US" dirty="0"/>
              <a:t>converting annotations to yolo format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sp>
        <p:nvSpPr>
          <p:cNvPr id="3" name="Content Placeholder 25">
            <a:extLst>
              <a:ext uri="{FF2B5EF4-FFF2-40B4-BE49-F238E27FC236}">
                <a16:creationId xmlns:a16="http://schemas.microsoft.com/office/drawing/2014/main" id="{770AB1E4-4BA4-3A41-AAF6-D66BBBE25C8A}"/>
              </a:ext>
            </a:extLst>
          </p:cNvPr>
          <p:cNvSpPr txBox="1">
            <a:spLocks/>
          </p:cNvSpPr>
          <p:nvPr/>
        </p:nvSpPr>
        <p:spPr>
          <a:xfrm>
            <a:off x="1544760" y="2273887"/>
            <a:ext cx="9302902" cy="347935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We choose Visible Body Bounding Box, as the model is most comfortable with these.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Assign label 0 to persons (just like in the trained dataset)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Convert the (</a:t>
            </a:r>
            <a:r>
              <a:rPr lang="en-US" sz="1800" dirty="0" err="1"/>
              <a:t>x_BottomLeft</a:t>
            </a:r>
            <a:r>
              <a:rPr lang="en-US" sz="1800" dirty="0"/>
              <a:t>, </a:t>
            </a:r>
            <a:r>
              <a:rPr lang="en-US" sz="1800" dirty="0" err="1"/>
              <a:t>y_BottomLeft</a:t>
            </a:r>
            <a:r>
              <a:rPr lang="en-US" sz="1800" dirty="0"/>
              <a:t>) to (</a:t>
            </a:r>
            <a:r>
              <a:rPr lang="en-US" sz="1800" dirty="0" err="1"/>
              <a:t>x_Center</a:t>
            </a:r>
            <a:r>
              <a:rPr lang="en-US" sz="1800" dirty="0"/>
              <a:t>, </a:t>
            </a:r>
            <a:r>
              <a:rPr lang="en-US" sz="1800" dirty="0" err="1"/>
              <a:t>y_Center</a:t>
            </a:r>
            <a:r>
              <a:rPr lang="en-US" sz="1800" dirty="0"/>
              <a:t>), and normalize everything with respect to the whole image dimensions</a:t>
            </a:r>
          </a:p>
        </p:txBody>
      </p:sp>
    </p:spTree>
    <p:extLst>
      <p:ext uri="{BB962C8B-B14F-4D97-AF65-F5344CB8AC3E}">
        <p14:creationId xmlns:p14="http://schemas.microsoft.com/office/powerpoint/2010/main" val="362658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preprocessing the dataset:</a:t>
            </a:r>
            <a:br>
              <a:rPr lang="en-US" dirty="0"/>
            </a:br>
            <a:r>
              <a:rPr lang="en-US" dirty="0"/>
              <a:t>preparing the small human dataset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sp>
        <p:nvSpPr>
          <p:cNvPr id="3" name="Content Placeholder 25">
            <a:extLst>
              <a:ext uri="{FF2B5EF4-FFF2-40B4-BE49-F238E27FC236}">
                <a16:creationId xmlns:a16="http://schemas.microsoft.com/office/drawing/2014/main" id="{770AB1E4-4BA4-3A41-AAF6-D66BBBE25C8A}"/>
              </a:ext>
            </a:extLst>
          </p:cNvPr>
          <p:cNvSpPr txBox="1">
            <a:spLocks/>
          </p:cNvSpPr>
          <p:nvPr/>
        </p:nvSpPr>
        <p:spPr>
          <a:xfrm>
            <a:off x="1544759" y="1933627"/>
            <a:ext cx="9411415" cy="4666677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Small Human: </a:t>
            </a:r>
            <a:r>
              <a:rPr lang="en-US" sz="1800" dirty="0"/>
              <a:t>A person that is occluded or far-away in the image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We filter the data to images with only small human annotations.  We do this using two thresholds: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Log Area threshold: </a:t>
            </a:r>
            <a:r>
              <a:rPr lang="en-US" sz="1800" dirty="0"/>
              <a:t>Defines what size the annotation should be.  We set the threshold to be a 50x50 grid on a 640x640 image.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Count threshold: </a:t>
            </a:r>
            <a:r>
              <a:rPr lang="en-US" sz="1800" dirty="0"/>
              <a:t>This selects images with at least 10 small humans.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We delete all the large annotations and only keep the small ones</a:t>
            </a:r>
          </a:p>
          <a:p>
            <a:pPr lvl="1" algn="just">
              <a:lnSpc>
                <a:spcPct val="150000"/>
              </a:lnSpc>
            </a:pPr>
            <a:endParaRPr lang="en-US" sz="1800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Prepare a test set with 1000 images</a:t>
            </a:r>
          </a:p>
        </p:txBody>
      </p:sp>
    </p:spTree>
    <p:extLst>
      <p:ext uri="{BB962C8B-B14F-4D97-AF65-F5344CB8AC3E}">
        <p14:creationId xmlns:p14="http://schemas.microsoft.com/office/powerpoint/2010/main" val="4233760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preprocessing the dataset:</a:t>
            </a:r>
            <a:br>
              <a:rPr lang="en-US" dirty="0"/>
            </a:br>
            <a:r>
              <a:rPr lang="en-US" dirty="0"/>
              <a:t>preparing the small human dataset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89AE6-D6B0-7FF5-5C66-1197AAB5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838" y="1915571"/>
            <a:ext cx="6598415" cy="45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84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Injecting a sharp-blob enhancer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sp>
        <p:nvSpPr>
          <p:cNvPr id="3" name="Content Placeholder 25">
            <a:extLst>
              <a:ext uri="{FF2B5EF4-FFF2-40B4-BE49-F238E27FC236}">
                <a16:creationId xmlns:a16="http://schemas.microsoft.com/office/drawing/2014/main" id="{770AB1E4-4BA4-3A41-AAF6-D66BBBE25C8A}"/>
              </a:ext>
            </a:extLst>
          </p:cNvPr>
          <p:cNvSpPr txBox="1">
            <a:spLocks/>
          </p:cNvSpPr>
          <p:nvPr/>
        </p:nvSpPr>
        <p:spPr>
          <a:xfrm>
            <a:off x="1444548" y="1649832"/>
            <a:ext cx="9909251" cy="479253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Key Idea: </a:t>
            </a:r>
            <a:r>
              <a:rPr lang="en-US" sz="1800" dirty="0"/>
              <a:t>Provide region proposals using a simple blob detection algorithm by sharpening the proposed blob regions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Blob Detection: </a:t>
            </a:r>
            <a:r>
              <a:rPr lang="en-US" sz="1800" dirty="0"/>
              <a:t>We use the </a:t>
            </a:r>
            <a:r>
              <a:rPr lang="en-US" sz="1800" dirty="0" err="1"/>
              <a:t>SimpleBlobDetector</a:t>
            </a:r>
            <a:r>
              <a:rPr lang="en-US" sz="1800" dirty="0"/>
              <a:t> method from OpenCV. It detects blobs using thresholding and obtaining binary images, and filtering out based on the parameters we set.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 err="1"/>
              <a:t>minArea</a:t>
            </a:r>
            <a:r>
              <a:rPr lang="en-US" sz="1800" b="1" dirty="0"/>
              <a:t> = 200: </a:t>
            </a:r>
            <a:r>
              <a:rPr lang="en-US" sz="1800" dirty="0"/>
              <a:t>This measures how much pixel area should be covered by the blob.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 err="1"/>
              <a:t>minCircularity</a:t>
            </a:r>
            <a:r>
              <a:rPr lang="en-US" sz="1800" b="1" dirty="0"/>
              <a:t> = 0.4:  </a:t>
            </a:r>
            <a:r>
              <a:rPr lang="en-US" sz="1800" dirty="0"/>
              <a:t>This measures how much deviation there is from a circle. 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 err="1"/>
              <a:t>minInertia</a:t>
            </a:r>
            <a:r>
              <a:rPr lang="en-US" sz="1800" b="1" dirty="0"/>
              <a:t> = 0.01:  </a:t>
            </a:r>
            <a:r>
              <a:rPr lang="en-US" sz="1800" dirty="0"/>
              <a:t>This measures how elongated the blob is.  It filters out lines.</a:t>
            </a:r>
          </a:p>
        </p:txBody>
      </p:sp>
    </p:spTree>
    <p:extLst>
      <p:ext uri="{BB962C8B-B14F-4D97-AF65-F5344CB8AC3E}">
        <p14:creationId xmlns:p14="http://schemas.microsoft.com/office/powerpoint/2010/main" val="8576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Injecting a sharp-blob enhancer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AAC55-A6D9-7CFE-9B59-D240E8B0C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77" y="2294517"/>
            <a:ext cx="5399510" cy="3707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1F530C-018D-F58A-43C1-4C7061F6F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659" y="2294517"/>
            <a:ext cx="5399509" cy="370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Injecting a sharp-blob enhancer:</a:t>
            </a:r>
            <a:br>
              <a:rPr lang="en-US" dirty="0"/>
            </a:br>
            <a:r>
              <a:rPr lang="en-US" dirty="0"/>
              <a:t>enhancer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sp>
        <p:nvSpPr>
          <p:cNvPr id="3" name="Content Placeholder 25">
            <a:extLst>
              <a:ext uri="{FF2B5EF4-FFF2-40B4-BE49-F238E27FC236}">
                <a16:creationId xmlns:a16="http://schemas.microsoft.com/office/drawing/2014/main" id="{770AB1E4-4BA4-3A41-AAF6-D66BBBE25C8A}"/>
              </a:ext>
            </a:extLst>
          </p:cNvPr>
          <p:cNvSpPr txBox="1">
            <a:spLocks/>
          </p:cNvSpPr>
          <p:nvPr/>
        </p:nvSpPr>
        <p:spPr>
          <a:xfrm>
            <a:off x="272459" y="2412451"/>
            <a:ext cx="4089507" cy="328572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Sharpening: </a:t>
            </a:r>
            <a:r>
              <a:rPr lang="en-US" sz="1800" dirty="0"/>
              <a:t>The detected blob regions are sharpened</a:t>
            </a:r>
          </a:p>
          <a:p>
            <a:pPr lvl="1" algn="just">
              <a:lnSpc>
                <a:spcPct val="150000"/>
              </a:lnSpc>
            </a:pPr>
            <a:endParaRPr lang="en-US" sz="1800" dirty="0"/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Augmenting: </a:t>
            </a:r>
            <a:r>
              <a:rPr lang="en-US" sz="1800" dirty="0"/>
              <a:t>The sharpened blob regions are then superimposed on to the original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449C5-1BBE-2487-D839-112B88D6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851" y="2029164"/>
            <a:ext cx="6028949" cy="41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0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451910"/>
            <a:ext cx="8421688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9186" y="2082306"/>
            <a:ext cx="4973628" cy="26933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INTRODUCING THE PROBLEM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DATASET AND PREPROCESSING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RESULTS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CONCLUSION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C243-1CA2-6873-D311-1FC0CF2E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RESULTS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5C7D3-678C-E479-1083-0C5C52A635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30579" y="2367350"/>
            <a:ext cx="4930842" cy="2123299"/>
          </a:xfrm>
        </p:spPr>
        <p:txBody>
          <a:bodyPr>
            <a:norm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RELEVANT METRICS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OPTIMIZATION OF PARAMETERS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MODEL COMPARISONS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59856A-DB2D-5FBE-20D4-C8CEBDFA331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45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Relevant metrics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sp>
        <p:nvSpPr>
          <p:cNvPr id="3" name="Content Placeholder 25">
            <a:extLst>
              <a:ext uri="{FF2B5EF4-FFF2-40B4-BE49-F238E27FC236}">
                <a16:creationId xmlns:a16="http://schemas.microsoft.com/office/drawing/2014/main" id="{770AB1E4-4BA4-3A41-AAF6-D66BBBE25C8A}"/>
              </a:ext>
            </a:extLst>
          </p:cNvPr>
          <p:cNvSpPr txBox="1">
            <a:spLocks/>
          </p:cNvSpPr>
          <p:nvPr/>
        </p:nvSpPr>
        <p:spPr>
          <a:xfrm>
            <a:off x="1544760" y="2511181"/>
            <a:ext cx="9302902" cy="286944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mAP50, mAP50-95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Average Precision (AP): Area under the Precision-Recall Curve, varying across class confidence thresholds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mean Average Precision (</a:t>
            </a:r>
            <a:r>
              <a:rPr lang="en-US" sz="1800" dirty="0" err="1"/>
              <a:t>mAP</a:t>
            </a:r>
            <a:r>
              <a:rPr lang="en-US" sz="1800" dirty="0"/>
              <a:t>): Mean of AP across all classes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mAP50, mAP50-95: </a:t>
            </a:r>
            <a:r>
              <a:rPr lang="en-US" sz="1800" dirty="0" err="1"/>
              <a:t>mAP</a:t>
            </a:r>
            <a:r>
              <a:rPr lang="en-US" sz="1800" dirty="0"/>
              <a:t> with a (fixed) </a:t>
            </a:r>
            <a:r>
              <a:rPr lang="en-US" sz="1800" dirty="0" err="1"/>
              <a:t>IoU</a:t>
            </a:r>
            <a:r>
              <a:rPr lang="en-US" sz="1800" dirty="0"/>
              <a:t> threshold (varying)</a:t>
            </a:r>
          </a:p>
        </p:txBody>
      </p:sp>
    </p:spTree>
    <p:extLst>
      <p:ext uri="{BB962C8B-B14F-4D97-AF65-F5344CB8AC3E}">
        <p14:creationId xmlns:p14="http://schemas.microsoft.com/office/powerpoint/2010/main" val="3142055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Relevant metrics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0813E-D599-B9A7-E7BC-3A53DD0C6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425" y="1784341"/>
            <a:ext cx="457200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18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Relevant metrics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ECD18-8B64-A8F5-F628-5CB19915F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085" y="1726267"/>
            <a:ext cx="8100399" cy="417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65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Relevant metrics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sp>
        <p:nvSpPr>
          <p:cNvPr id="3" name="Content Placeholder 25">
            <a:extLst>
              <a:ext uri="{FF2B5EF4-FFF2-40B4-BE49-F238E27FC236}">
                <a16:creationId xmlns:a16="http://schemas.microsoft.com/office/drawing/2014/main" id="{770AB1E4-4BA4-3A41-AAF6-D66BBBE25C8A}"/>
              </a:ext>
            </a:extLst>
          </p:cNvPr>
          <p:cNvSpPr txBox="1">
            <a:spLocks/>
          </p:cNvSpPr>
          <p:nvPr/>
        </p:nvSpPr>
        <p:spPr>
          <a:xfrm>
            <a:off x="1544760" y="2065198"/>
            <a:ext cx="9302902" cy="421922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Recall (for small human data)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Recall: </a:t>
            </a:r>
            <a:r>
              <a:rPr lang="en-US" sz="1800" dirty="0"/>
              <a:t>Number of positive samples (small humans) detected</a:t>
            </a:r>
          </a:p>
          <a:p>
            <a:pPr lvl="1" algn="just">
              <a:lnSpc>
                <a:spcPct val="150000"/>
              </a:lnSpc>
            </a:pPr>
            <a:endParaRPr lang="en-US" sz="1800" dirty="0"/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Why: </a:t>
            </a:r>
            <a:r>
              <a:rPr lang="en-US" sz="1800" dirty="0"/>
              <a:t>Since the data only contains small human annotations, this metric focus on the ability of the model to detect small humans</a:t>
            </a:r>
          </a:p>
          <a:p>
            <a:pPr lvl="1" algn="just">
              <a:lnSpc>
                <a:spcPct val="150000"/>
              </a:lnSpc>
            </a:pPr>
            <a:endParaRPr lang="en-US" sz="1800" dirty="0"/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We expect recall to be lower (than when using the complete dataset), as we filter out the possible detections that the model is already comfortable with</a:t>
            </a:r>
          </a:p>
        </p:txBody>
      </p:sp>
    </p:spTree>
    <p:extLst>
      <p:ext uri="{BB962C8B-B14F-4D97-AF65-F5344CB8AC3E}">
        <p14:creationId xmlns:p14="http://schemas.microsoft.com/office/powerpoint/2010/main" val="1886585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Optimization of parameters:</a:t>
            </a:r>
            <a:br>
              <a:rPr lang="en-US" dirty="0"/>
            </a:br>
            <a:r>
              <a:rPr lang="en-US" dirty="0"/>
              <a:t>single class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sp>
        <p:nvSpPr>
          <p:cNvPr id="3" name="Content Placeholder 25">
            <a:extLst>
              <a:ext uri="{FF2B5EF4-FFF2-40B4-BE49-F238E27FC236}">
                <a16:creationId xmlns:a16="http://schemas.microsoft.com/office/drawing/2014/main" id="{770AB1E4-4BA4-3A41-AAF6-D66BBBE25C8A}"/>
              </a:ext>
            </a:extLst>
          </p:cNvPr>
          <p:cNvSpPr txBox="1">
            <a:spLocks/>
          </p:cNvSpPr>
          <p:nvPr/>
        </p:nvSpPr>
        <p:spPr>
          <a:xfrm>
            <a:off x="4035751" y="2444135"/>
            <a:ext cx="5178829" cy="315284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5362F9-A95E-1EF4-1416-BB4EF4B86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0" y="2065197"/>
            <a:ext cx="6176356" cy="4632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3D9B4B-CF74-5425-39FD-E0E96242D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26" y="2065197"/>
            <a:ext cx="5958043" cy="4468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CBFEF1-F89A-A492-1105-577CC9FEF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35" r="19119"/>
          <a:stretch/>
        </p:blipFill>
        <p:spPr>
          <a:xfrm>
            <a:off x="0" y="0"/>
            <a:ext cx="399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62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Optimization of parameters:</a:t>
            </a:r>
            <a:br>
              <a:rPr lang="en-US" dirty="0"/>
            </a:br>
            <a:r>
              <a:rPr lang="en-US" dirty="0"/>
              <a:t>freezing layers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sp>
        <p:nvSpPr>
          <p:cNvPr id="3" name="Content Placeholder 25">
            <a:extLst>
              <a:ext uri="{FF2B5EF4-FFF2-40B4-BE49-F238E27FC236}">
                <a16:creationId xmlns:a16="http://schemas.microsoft.com/office/drawing/2014/main" id="{770AB1E4-4BA4-3A41-AAF6-D66BBBE25C8A}"/>
              </a:ext>
            </a:extLst>
          </p:cNvPr>
          <p:cNvSpPr txBox="1">
            <a:spLocks/>
          </p:cNvSpPr>
          <p:nvPr/>
        </p:nvSpPr>
        <p:spPr>
          <a:xfrm>
            <a:off x="374072" y="2065199"/>
            <a:ext cx="5054139" cy="4364109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Precision and Recall after 100 epochs. Results are averaged across the last 10 epochs for each run.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Ensuring Freezing using State Dictionaries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Best Values:</a:t>
            </a:r>
            <a:r>
              <a:rPr lang="en-US" sz="1800" dirty="0"/>
              <a:t> 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10 Layers (Backbone)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1280x1280 Image Size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33AE77-CE62-DF15-D285-5247A0AFE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122" y="3210130"/>
            <a:ext cx="6477228" cy="194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Optimization of parameters:</a:t>
            </a:r>
            <a:br>
              <a:rPr lang="en-US" dirty="0"/>
            </a:br>
            <a:r>
              <a:rPr lang="en-US" dirty="0"/>
              <a:t>freezing layers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7FB153-494C-924A-7CD0-1CA80F5B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531" y="1825717"/>
            <a:ext cx="6946669" cy="457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44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Model comparisons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010F4-0DC3-2DD3-E8DA-CDDD1D9E1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0" y="2777467"/>
            <a:ext cx="6433271" cy="1940060"/>
          </a:xfrm>
          <a:prstGeom prst="rect">
            <a:avLst/>
          </a:prstGeom>
        </p:spPr>
      </p:pic>
      <p:sp>
        <p:nvSpPr>
          <p:cNvPr id="6" name="Content Placeholder 25">
            <a:extLst>
              <a:ext uri="{FF2B5EF4-FFF2-40B4-BE49-F238E27FC236}">
                <a16:creationId xmlns:a16="http://schemas.microsoft.com/office/drawing/2014/main" id="{7373EE77-0E44-0F55-8328-F86821D3706E}"/>
              </a:ext>
            </a:extLst>
          </p:cNvPr>
          <p:cNvSpPr txBox="1">
            <a:spLocks/>
          </p:cNvSpPr>
          <p:nvPr/>
        </p:nvSpPr>
        <p:spPr>
          <a:xfrm>
            <a:off x="448888" y="1816289"/>
            <a:ext cx="4754880" cy="471744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Run both on the 500 and 1,000 images test set for small human datasets, obtaining the recall metric.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Pretrained: </a:t>
            </a:r>
            <a:r>
              <a:rPr lang="en-US" sz="1800" dirty="0"/>
              <a:t>6.8ms preprocess per image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Main (Finetuned without blob image): </a:t>
            </a:r>
            <a:r>
              <a:rPr lang="en-US" sz="1800" dirty="0"/>
              <a:t>7.0ms preprocess per image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 err="1"/>
              <a:t>SimpleBlob</a:t>
            </a:r>
            <a:r>
              <a:rPr lang="en-US" sz="1800" b="1" dirty="0"/>
              <a:t> (Finetuned with blob image): </a:t>
            </a:r>
            <a:r>
              <a:rPr lang="en-US" sz="1800" dirty="0"/>
              <a:t>9.1ms preprocess per image</a:t>
            </a:r>
          </a:p>
        </p:txBody>
      </p:sp>
    </p:spTree>
    <p:extLst>
      <p:ext uri="{BB962C8B-B14F-4D97-AF65-F5344CB8AC3E}">
        <p14:creationId xmlns:p14="http://schemas.microsoft.com/office/powerpoint/2010/main" val="3400727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Model comparisons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1B4168-191E-C496-7419-C479F4865890}"/>
              </a:ext>
            </a:extLst>
          </p:cNvPr>
          <p:cNvGrpSpPr/>
          <p:nvPr/>
        </p:nvGrpSpPr>
        <p:grpSpPr>
          <a:xfrm>
            <a:off x="0" y="2359342"/>
            <a:ext cx="5832169" cy="3308985"/>
            <a:chOff x="6359831" y="2304304"/>
            <a:chExt cx="5832169" cy="33089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2A3F7D-635C-3809-3860-22F4B5819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9831" y="2304304"/>
              <a:ext cx="5832169" cy="2572228"/>
            </a:xfrm>
            <a:prstGeom prst="rect">
              <a:avLst/>
            </a:prstGeom>
          </p:spPr>
        </p:pic>
        <p:sp>
          <p:nvSpPr>
            <p:cNvPr id="9" name="Content Placeholder 25">
              <a:extLst>
                <a:ext uri="{FF2B5EF4-FFF2-40B4-BE49-F238E27FC236}">
                  <a16:creationId xmlns:a16="http://schemas.microsoft.com/office/drawing/2014/main" id="{5BABF0BA-5339-553C-41D9-1A06457ABA70}"/>
                </a:ext>
              </a:extLst>
            </p:cNvPr>
            <p:cNvSpPr txBox="1">
              <a:spLocks/>
            </p:cNvSpPr>
            <p:nvPr/>
          </p:nvSpPr>
          <p:spPr>
            <a:xfrm>
              <a:off x="8154786" y="5125274"/>
              <a:ext cx="2643447" cy="488015"/>
            </a:xfrm>
            <a:prstGeom prst="rect">
              <a:avLst/>
            </a:prstGeom>
          </p:spPr>
          <p:txBody>
            <a:bodyPr vert="horz" lIns="91440" tIns="45720" rIns="91440" bIns="45720" numCol="1" rtlCol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sz="1800" dirty="0"/>
                <a:t>Without Blob Injection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DA6A8B-7C8F-B3BE-2FD7-5234C05BDFC0}"/>
              </a:ext>
            </a:extLst>
          </p:cNvPr>
          <p:cNvGrpSpPr/>
          <p:nvPr/>
        </p:nvGrpSpPr>
        <p:grpSpPr>
          <a:xfrm>
            <a:off x="6293025" y="2359342"/>
            <a:ext cx="5898975" cy="3308985"/>
            <a:chOff x="-1" y="2304304"/>
            <a:chExt cx="5898975" cy="33089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A21540-3226-3AB8-BC27-8A294E3A2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2304304"/>
              <a:ext cx="5898975" cy="2572228"/>
            </a:xfrm>
            <a:prstGeom prst="rect">
              <a:avLst/>
            </a:prstGeom>
          </p:spPr>
        </p:pic>
        <p:sp>
          <p:nvSpPr>
            <p:cNvPr id="10" name="Content Placeholder 25">
              <a:extLst>
                <a:ext uri="{FF2B5EF4-FFF2-40B4-BE49-F238E27FC236}">
                  <a16:creationId xmlns:a16="http://schemas.microsoft.com/office/drawing/2014/main" id="{61A38725-DDCE-FDD7-C476-4D47B3D8A19D}"/>
                </a:ext>
              </a:extLst>
            </p:cNvPr>
            <p:cNvSpPr txBox="1">
              <a:spLocks/>
            </p:cNvSpPr>
            <p:nvPr/>
          </p:nvSpPr>
          <p:spPr>
            <a:xfrm>
              <a:off x="1557252" y="5125274"/>
              <a:ext cx="2643447" cy="488015"/>
            </a:xfrm>
            <a:prstGeom prst="rect">
              <a:avLst/>
            </a:prstGeom>
          </p:spPr>
          <p:txBody>
            <a:bodyPr vert="horz" lIns="91440" tIns="45720" rIns="91440" bIns="45720" numCol="1" rtlCol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sz="1800" dirty="0"/>
                <a:t>With Blob Injection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7478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C243-1CA2-6873-D311-1FC0CF2E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/>
              <a:t>. Introducing the problem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5C7D3-678C-E479-1083-0C5C52A635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7059" y="2506786"/>
            <a:ext cx="4377881" cy="1844427"/>
          </a:xfrm>
        </p:spPr>
        <p:txBody>
          <a:bodyPr>
            <a:norm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DEFINING THE OBJECTIVE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PREVIOUS RELATED WORKS</a:t>
            </a:r>
            <a:endParaRPr lang="en-IN" dirty="0"/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en-IN" dirty="0"/>
              <a:t>THE YOLO MODEL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59856A-DB2D-5FBE-20D4-C8CEBDFA331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895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C243-1CA2-6873-D311-1FC0CF2EB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766218"/>
            <a:ext cx="8421688" cy="1325563"/>
          </a:xfrm>
        </p:spPr>
        <p:txBody>
          <a:bodyPr/>
          <a:lstStyle/>
          <a:p>
            <a:r>
              <a:rPr lang="en-US" dirty="0"/>
              <a:t>Iv. CONCLUSION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59856A-DB2D-5FBE-20D4-C8CEBDFA331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252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sp>
        <p:nvSpPr>
          <p:cNvPr id="3" name="Content Placeholder 25">
            <a:extLst>
              <a:ext uri="{FF2B5EF4-FFF2-40B4-BE49-F238E27FC236}">
                <a16:creationId xmlns:a16="http://schemas.microsoft.com/office/drawing/2014/main" id="{770AB1E4-4BA4-3A41-AAF6-D66BBBE25C8A}"/>
              </a:ext>
            </a:extLst>
          </p:cNvPr>
          <p:cNvSpPr txBox="1">
            <a:spLocks/>
          </p:cNvSpPr>
          <p:nvPr/>
        </p:nvSpPr>
        <p:spPr>
          <a:xfrm>
            <a:off x="1662860" y="2065199"/>
            <a:ext cx="9302902" cy="2869444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Conclusion: </a:t>
            </a:r>
            <a:r>
              <a:rPr lang="en-US" sz="1800" dirty="0"/>
              <a:t>Injecting a simple blob detection layer results in a 1.1% improvement in detecting small humans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Future Work: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Trainable Blob Detection Layer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Processing Video Data</a:t>
            </a:r>
          </a:p>
        </p:txBody>
      </p:sp>
    </p:spTree>
    <p:extLst>
      <p:ext uri="{BB962C8B-B14F-4D97-AF65-F5344CB8AC3E}">
        <p14:creationId xmlns:p14="http://schemas.microsoft.com/office/powerpoint/2010/main" val="2822901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7225" y="3084892"/>
            <a:ext cx="2557549" cy="68821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E6994-B7D1-766A-1571-B88A3586A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546" y="0"/>
            <a:ext cx="6550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Defining the objective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sp>
        <p:nvSpPr>
          <p:cNvPr id="3" name="Content Placeholder 25">
            <a:extLst>
              <a:ext uri="{FF2B5EF4-FFF2-40B4-BE49-F238E27FC236}">
                <a16:creationId xmlns:a16="http://schemas.microsoft.com/office/drawing/2014/main" id="{770AB1E4-4BA4-3A41-AAF6-D66BBBE25C8A}"/>
              </a:ext>
            </a:extLst>
          </p:cNvPr>
          <p:cNvSpPr txBox="1">
            <a:spLocks/>
          </p:cNvSpPr>
          <p:nvPr/>
        </p:nvSpPr>
        <p:spPr>
          <a:xfrm>
            <a:off x="1696111" y="3185351"/>
            <a:ext cx="9302902" cy="286944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b="1" dirty="0"/>
              <a:t>Improving performance of YOLOv8n in the task for detecting Small Humans 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  <a:p>
            <a:pPr algn="ctr">
              <a:lnSpc>
                <a:spcPct val="150000"/>
              </a:lnSpc>
            </a:pPr>
            <a:r>
              <a:rPr lang="en-US" sz="1800" b="1" dirty="0"/>
              <a:t>Small Humans:</a:t>
            </a:r>
            <a:r>
              <a:rPr lang="en-US" sz="1800" dirty="0"/>
              <a:t> Occluded or Far-away persons in the image.</a:t>
            </a:r>
          </a:p>
        </p:txBody>
      </p:sp>
    </p:spTree>
    <p:extLst>
      <p:ext uri="{BB962C8B-B14F-4D97-AF65-F5344CB8AC3E}">
        <p14:creationId xmlns:p14="http://schemas.microsoft.com/office/powerpoint/2010/main" val="1071393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Related work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sp>
        <p:nvSpPr>
          <p:cNvPr id="3" name="Content Placeholder 25">
            <a:extLst>
              <a:ext uri="{FF2B5EF4-FFF2-40B4-BE49-F238E27FC236}">
                <a16:creationId xmlns:a16="http://schemas.microsoft.com/office/drawing/2014/main" id="{770AB1E4-4BA4-3A41-AAF6-D66BBBE25C8A}"/>
              </a:ext>
            </a:extLst>
          </p:cNvPr>
          <p:cNvSpPr txBox="1">
            <a:spLocks/>
          </p:cNvSpPr>
          <p:nvPr/>
        </p:nvSpPr>
        <p:spPr>
          <a:xfrm>
            <a:off x="1696111" y="2323437"/>
            <a:ext cx="9302902" cy="286944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Histogram of Gradients (</a:t>
            </a:r>
            <a:r>
              <a:rPr lang="en-US" sz="1800" b="1" dirty="0" err="1"/>
              <a:t>HoG</a:t>
            </a:r>
            <a:r>
              <a:rPr lang="en-US" sz="1800" b="1" dirty="0"/>
              <a:t>): </a:t>
            </a:r>
            <a:r>
              <a:rPr lang="en-US" sz="1800" dirty="0"/>
              <a:t>Early detection model using a sliding window approach to calculate gradient histograms for each pixel.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Region-based Convolutional Neural Network (R-CNN): </a:t>
            </a:r>
            <a:r>
              <a:rPr lang="en-US" sz="1800" dirty="0"/>
              <a:t> Module-based architecture with Region Proposal CNN paired with Feature Extraction architectures.  The extracted features were classified into one of the class labels.</a:t>
            </a:r>
          </a:p>
        </p:txBody>
      </p:sp>
    </p:spTree>
    <p:extLst>
      <p:ext uri="{BB962C8B-B14F-4D97-AF65-F5344CB8AC3E}">
        <p14:creationId xmlns:p14="http://schemas.microsoft.com/office/powerpoint/2010/main" val="2818975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yolo model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sp>
        <p:nvSpPr>
          <p:cNvPr id="3" name="Content Placeholder 25">
            <a:extLst>
              <a:ext uri="{FF2B5EF4-FFF2-40B4-BE49-F238E27FC236}">
                <a16:creationId xmlns:a16="http://schemas.microsoft.com/office/drawing/2014/main" id="{770AB1E4-4BA4-3A41-AAF6-D66BBBE25C8A}"/>
              </a:ext>
            </a:extLst>
          </p:cNvPr>
          <p:cNvSpPr txBox="1">
            <a:spLocks/>
          </p:cNvSpPr>
          <p:nvPr/>
        </p:nvSpPr>
        <p:spPr>
          <a:xfrm>
            <a:off x="1504917" y="2065199"/>
            <a:ext cx="9758827" cy="364560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Reframes object detection as a regression problem, enabling end-to-end training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Extremely Fast: 155 frames per second, while providing a higher accuracy than other real-time models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Highly Influential: The 10</a:t>
            </a:r>
            <a:r>
              <a:rPr lang="en-US" sz="1800" baseline="30000" dirty="0"/>
              <a:t>th</a:t>
            </a:r>
            <a:r>
              <a:rPr lang="en-US" sz="1800" dirty="0"/>
              <a:t> version has been released in less than 10 years since publication</a:t>
            </a:r>
          </a:p>
        </p:txBody>
      </p:sp>
    </p:spTree>
    <p:extLst>
      <p:ext uri="{BB962C8B-B14F-4D97-AF65-F5344CB8AC3E}">
        <p14:creationId xmlns:p14="http://schemas.microsoft.com/office/powerpoint/2010/main" val="31055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yolo model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sp>
        <p:nvSpPr>
          <p:cNvPr id="3" name="Content Placeholder 25">
            <a:extLst>
              <a:ext uri="{FF2B5EF4-FFF2-40B4-BE49-F238E27FC236}">
                <a16:creationId xmlns:a16="http://schemas.microsoft.com/office/drawing/2014/main" id="{770AB1E4-4BA4-3A41-AAF6-D66BBBE25C8A}"/>
              </a:ext>
            </a:extLst>
          </p:cNvPr>
          <p:cNvSpPr txBox="1">
            <a:spLocks/>
          </p:cNvSpPr>
          <p:nvPr/>
        </p:nvSpPr>
        <p:spPr>
          <a:xfrm>
            <a:off x="352677" y="2131701"/>
            <a:ext cx="5843534" cy="4402030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Image Grid:  </a:t>
            </a:r>
            <a:r>
              <a:rPr lang="en-US" sz="1800" dirty="0"/>
              <a:t>We grid the image (</a:t>
            </a:r>
            <a:r>
              <a:rPr lang="en-US" sz="1800" dirty="0" err="1"/>
              <a:t>SxS</a:t>
            </a:r>
            <a:r>
              <a:rPr lang="en-US" sz="1800" dirty="0"/>
              <a:t>) and assign certain cells to correspond to the objects present in the image.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Confidence Score: </a:t>
            </a:r>
            <a:r>
              <a:rPr lang="en-US" sz="1800" dirty="0"/>
              <a:t>Reflects how confident the model is that the box contains an object (</a:t>
            </a:r>
            <a:r>
              <a:rPr lang="en-US" sz="1800" dirty="0" err="1"/>
              <a:t>Pr</a:t>
            </a:r>
            <a:r>
              <a:rPr lang="en-US" sz="1800" dirty="0"/>
              <a:t>(Object)) and how accurate it thinks its prediction is (</a:t>
            </a:r>
            <a:r>
              <a:rPr lang="en-US" sz="1800" dirty="0" err="1"/>
              <a:t>IoU</a:t>
            </a:r>
            <a:r>
              <a:rPr lang="en-US" sz="1800" dirty="0"/>
              <a:t>).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Bounding Box: </a:t>
            </a:r>
            <a:r>
              <a:rPr lang="en-US" sz="1800" dirty="0"/>
              <a:t>Made of values, (x, y, w, h, C). 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Final Tensor shape: S x S x (B * 5 + 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8BBAD-A7A7-2644-CF94-CAC1AD9BB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"/>
          <a:stretch/>
        </p:blipFill>
        <p:spPr>
          <a:xfrm>
            <a:off x="6375132" y="2415095"/>
            <a:ext cx="5664613" cy="377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25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yolo model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sp>
        <p:nvSpPr>
          <p:cNvPr id="3" name="Content Placeholder 25">
            <a:extLst>
              <a:ext uri="{FF2B5EF4-FFF2-40B4-BE49-F238E27FC236}">
                <a16:creationId xmlns:a16="http://schemas.microsoft.com/office/drawing/2014/main" id="{770AB1E4-4BA4-3A41-AAF6-D66BBBE25C8A}"/>
              </a:ext>
            </a:extLst>
          </p:cNvPr>
          <p:cNvSpPr txBox="1">
            <a:spLocks/>
          </p:cNvSpPr>
          <p:nvPr/>
        </p:nvSpPr>
        <p:spPr>
          <a:xfrm>
            <a:off x="352677" y="2131701"/>
            <a:ext cx="5831992" cy="44020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YOLOv1: </a:t>
            </a:r>
            <a:r>
              <a:rPr lang="en-US" sz="1800" dirty="0"/>
              <a:t>Introduced regression-based loss for object detection.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YOLOv2: </a:t>
            </a:r>
            <a:r>
              <a:rPr lang="en-US" sz="1800" dirty="0"/>
              <a:t>Introduced Anchor boxes and performed multi-scale training on different image sizes.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YOLOv3: </a:t>
            </a:r>
            <a:r>
              <a:rPr lang="en-US" sz="1800" dirty="0"/>
              <a:t>Introduced Residual Blocks, Feature Pyramid Networks (FPNs), and used binary cross entropy loss for class predictions.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YOLOv4: </a:t>
            </a:r>
            <a:r>
              <a:rPr lang="en-US" sz="1800" dirty="0"/>
              <a:t>Introduced </a:t>
            </a:r>
            <a:r>
              <a:rPr lang="en-US" sz="1800" dirty="0" err="1"/>
              <a:t>CSPNet</a:t>
            </a:r>
            <a:r>
              <a:rPr lang="en-US" sz="1800" dirty="0"/>
              <a:t>, </a:t>
            </a:r>
            <a:r>
              <a:rPr lang="en-US" sz="1800" dirty="0" err="1"/>
              <a:t>PANet</a:t>
            </a:r>
            <a:r>
              <a:rPr lang="en-US" sz="1800" dirty="0"/>
              <a:t>, and employed Mosaic data augmentation, </a:t>
            </a:r>
            <a:r>
              <a:rPr lang="en-US" sz="1800" dirty="0" err="1"/>
              <a:t>CIoU</a:t>
            </a:r>
            <a:r>
              <a:rPr lang="en-US" sz="1800" dirty="0"/>
              <a:t> Loss</a:t>
            </a:r>
            <a:endParaRPr lang="en-US" sz="1800" b="1" dirty="0"/>
          </a:p>
        </p:txBody>
      </p:sp>
      <p:sp>
        <p:nvSpPr>
          <p:cNvPr id="4" name="Content Placeholder 25">
            <a:extLst>
              <a:ext uri="{FF2B5EF4-FFF2-40B4-BE49-F238E27FC236}">
                <a16:creationId xmlns:a16="http://schemas.microsoft.com/office/drawing/2014/main" id="{ECA13565-86FD-CAD1-6CAD-311E6E083F56}"/>
              </a:ext>
            </a:extLst>
          </p:cNvPr>
          <p:cNvSpPr txBox="1">
            <a:spLocks/>
          </p:cNvSpPr>
          <p:nvPr/>
        </p:nvSpPr>
        <p:spPr>
          <a:xfrm>
            <a:off x="7060735" y="2192322"/>
            <a:ext cx="4979010" cy="44020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YOLOv5: </a:t>
            </a:r>
            <a:r>
              <a:rPr lang="en-US" sz="1800" dirty="0"/>
              <a:t>Community driven release for easier accessibility. 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YOLOv6: </a:t>
            </a:r>
            <a:r>
              <a:rPr lang="en-US" sz="1800" dirty="0"/>
              <a:t>Anchor-free detection</a:t>
            </a:r>
            <a:endParaRPr lang="en-US" sz="1800" b="1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YOLOv7: </a:t>
            </a:r>
            <a:r>
              <a:rPr lang="en-US" sz="1800" dirty="0"/>
              <a:t>Extended architecture, </a:t>
            </a:r>
            <a:endParaRPr lang="en-US" sz="1800" b="1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 dirty="0"/>
              <a:t>YOLOv8: </a:t>
            </a:r>
            <a:r>
              <a:rPr lang="en-US" sz="1800" dirty="0"/>
              <a:t>More unified and streamlined architecture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0253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11" y="324269"/>
            <a:ext cx="9858111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yolo model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9" name="Content Placeholder 25">
            <a:extLst>
              <a:ext uri="{FF2B5EF4-FFF2-40B4-BE49-F238E27FC236}">
                <a16:creationId xmlns:a16="http://schemas.microsoft.com/office/drawing/2014/main" id="{9690C3AD-A9DA-03F8-9995-707E16692FA9}"/>
              </a:ext>
            </a:extLst>
          </p:cNvPr>
          <p:cNvSpPr txBox="1">
            <a:spLocks/>
          </p:cNvSpPr>
          <p:nvPr/>
        </p:nvSpPr>
        <p:spPr>
          <a:xfrm>
            <a:off x="838200" y="2252943"/>
            <a:ext cx="10716022" cy="42807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33F19-AFC1-340E-1A64-1C9D8892E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531" y="1649832"/>
            <a:ext cx="6946669" cy="457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83038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oline" id="{080CB5C6-FA0A-40B0-8C1A-A4BA88D91EE0}" vid="{DC98E595-77B2-413A-A4EA-B47400BD13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081D1F3-EE22-4802-8DFA-C4795BD0F3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815A6BF-B4A3-4B5C-B85C-0D4CB6AE15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D61E6D-BC40-43C3-A154-0081729E0F7E}">
  <ds:schemaRefs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dcmitype/"/>
    <ds:schemaRef ds:uri="http://schemas.microsoft.com/office/infopath/2007/PartnerControls"/>
    <ds:schemaRef ds:uri="http://purl.org/dc/terms/"/>
    <ds:schemaRef ds:uri="230e9df3-be65-4c73-a93b-d1236ebd677e"/>
    <ds:schemaRef ds:uri="http://schemas.openxmlformats.org/package/2006/metadata/core-properties"/>
    <ds:schemaRef ds:uri="http://purl.org/dc/elements/1.1/"/>
    <ds:schemaRef ds:uri="16c05727-aa75-4e4a-9b5f-8a80a1165891"/>
    <ds:schemaRef ds:uri="71af3243-3dd4-4a8d-8c0d-dd76da1f02a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Certificate</Template>
  <TotalTime>0</TotalTime>
  <Words>1102</Words>
  <Application>Microsoft Office PowerPoint</Application>
  <PresentationFormat>Widescreen</PresentationFormat>
  <Paragraphs>164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Courier New</vt:lpstr>
      <vt:lpstr>Tenorite</vt:lpstr>
      <vt:lpstr>Monoline</vt:lpstr>
      <vt:lpstr>HUMAN DETECTION USING a region-proposal INJECTION LAYER IN  YOLO nano model </vt:lpstr>
      <vt:lpstr>OUTLINE</vt:lpstr>
      <vt:lpstr>i. Introducing the problem</vt:lpstr>
      <vt:lpstr>Defining the objective</vt:lpstr>
      <vt:lpstr>Related work</vt:lpstr>
      <vt:lpstr>The yolo model</vt:lpstr>
      <vt:lpstr>The yolo model</vt:lpstr>
      <vt:lpstr>The yolo model</vt:lpstr>
      <vt:lpstr>The yolo model</vt:lpstr>
      <vt:lpstr>iI. DATASET AND PREPROCESSING</vt:lpstr>
      <vt:lpstr>Choosing the dataset:  crowdhuman</vt:lpstr>
      <vt:lpstr>Choosing the dataset:  crowdhuman</vt:lpstr>
      <vt:lpstr>Choosing the dataset:  crowdhuman</vt:lpstr>
      <vt:lpstr>preprocessing the dataset: converting annotations to yolo format</vt:lpstr>
      <vt:lpstr>preprocessing the dataset: preparing the small human dataset</vt:lpstr>
      <vt:lpstr>preprocessing the dataset: preparing the small human dataset</vt:lpstr>
      <vt:lpstr>Injecting a sharp-blob enhancer</vt:lpstr>
      <vt:lpstr>Injecting a sharp-blob enhancer</vt:lpstr>
      <vt:lpstr>Injecting a sharp-blob enhancer: enhancer</vt:lpstr>
      <vt:lpstr>III. RESULTS</vt:lpstr>
      <vt:lpstr>Relevant metrics</vt:lpstr>
      <vt:lpstr>Relevant metrics</vt:lpstr>
      <vt:lpstr>Relevant metrics</vt:lpstr>
      <vt:lpstr>Relevant metrics</vt:lpstr>
      <vt:lpstr>Optimization of parameters: single class</vt:lpstr>
      <vt:lpstr>Optimization of parameters: freezing layers</vt:lpstr>
      <vt:lpstr>Optimization of parameters: freezing layers</vt:lpstr>
      <vt:lpstr>Model comparisons</vt:lpstr>
      <vt:lpstr>Model comparisons</vt:lpstr>
      <vt:lpstr>Iv. CONCLUSION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2021-06-15T16:02:44Z</dcterms:created>
  <dcterms:modified xsi:type="dcterms:W3CDTF">2024-07-19T12:39:00Z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